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64" r:id="rId6"/>
    <p:sldId id="265" r:id="rId7"/>
    <p:sldId id="269" r:id="rId8"/>
    <p:sldId id="262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az.79wsx@yandex.ru" initials="q" lastIdx="1" clrIdx="0">
    <p:extLst>
      <p:ext uri="{19B8F6BF-5375-455C-9EA6-DF929625EA0E}">
        <p15:presenceInfo xmlns:p15="http://schemas.microsoft.com/office/powerpoint/2012/main" xmlns="" userId="1f8baafe022036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sz="2200" b="1" i="0" u="none" strike="noStrike" cap="none" normalizeH="0" baseline="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Потребленная энергия за 655 часов 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hPercent val="100"/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solidFill>
            <a:schemeClr val="accent1"/>
          </a:solidFill>
        </a:ln>
        <a:effectLst/>
        <a:sp3d/>
      </c:spPr>
    </c:sideWall>
    <c:backWall>
      <c:spPr>
        <a:noFill/>
        <a:ln w="25400">
          <a:solidFill>
            <a:schemeClr val="accent1"/>
          </a:solidFill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ЛН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4353713206365122E-2"/>
                  <c:y val="-5.868888115270508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62,2</a:t>
                    </a:r>
                  </a:p>
                </c:rich>
              </c:tx>
              <c:showVal val="1"/>
            </c:dLbl>
            <c:showVal val="1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0F-470B-9771-E1C53D7ECEC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КЛЛ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294592742378537E-2"/>
                  <c:y val="-7.173085474219509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9,8</a:t>
                    </a:r>
                  </a:p>
                </c:rich>
              </c:tx>
              <c:showVal val="1"/>
            </c:dLbl>
            <c:showVal val="1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0F-470B-9771-E1C53D7ECEC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4353713206365122E-2"/>
                  <c:y val="-5.216789435796007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7,2</a:t>
                    </a:r>
                  </a:p>
                </c:rich>
              </c:tx>
              <c:showVal val="1"/>
            </c:dLbl>
            <c:showVal val="1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50F-470B-9771-E1C53D7ECEC1}"/>
            </c:ext>
          </c:extLst>
        </c:ser>
        <c:dLbls/>
        <c:shape val="box"/>
        <c:axId val="59258752"/>
        <c:axId val="65639168"/>
        <c:axId val="0"/>
      </c:bar3DChart>
      <c:catAx>
        <c:axId val="5925875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39168"/>
        <c:crosses val="autoZero"/>
        <c:auto val="1"/>
        <c:lblAlgn val="ctr"/>
        <c:lblOffset val="100"/>
        <c:tickLblSkip val="1"/>
        <c:tickMarkSkip val="1"/>
      </c:catAx>
      <c:valAx>
        <c:axId val="65639168"/>
        <c:scaling>
          <c:orientation val="minMax"/>
          <c:max val="1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cap="none" dirty="0" smtClean="0">
                    <a:latin typeface="Times New Roman" pitchFamily="18" charset="0"/>
                    <a:cs typeface="Times New Roman" pitchFamily="18" charset="0"/>
                  </a:rPr>
                  <a:t>кВт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0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258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1875"/>
          <c:y val="6.25E-2"/>
          <c:w val="0.67534722222222232"/>
          <c:h val="0.859375000000000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ЛН</c:v>
                </c:pt>
              </c:strCache>
            </c:strRef>
          </c:tx>
          <c:spPr>
            <a:solidFill>
              <a:schemeClr val="accent1"/>
            </a:solidFill>
            <a:ln w="17954">
              <a:solidFill>
                <a:schemeClr val="tx1"/>
              </a:solidFill>
              <a:prstDash val="solid"/>
            </a:ln>
          </c:spPr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203.47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D5-4033-A2C0-12B0C9E9829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КЛЛ</c:v>
                </c:pt>
              </c:strCache>
            </c:strRef>
          </c:tx>
          <c:spPr>
            <a:solidFill>
              <a:schemeClr val="accent2"/>
            </a:solidFill>
            <a:ln w="1795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8971721594146412E-2"/>
                  <c:y val="-6.25295799993968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D0-46AD-81C8-ACFEF7DDEF1B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43.230000000000004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D5-4033-A2C0-12B0C9E9829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LED</c:v>
                </c:pt>
              </c:strCache>
            </c:strRef>
          </c:tx>
          <c:spPr>
            <a:solidFill>
              <a:schemeClr val="hlink"/>
            </a:solidFill>
            <a:ln w="17954">
              <a:solidFill>
                <a:schemeClr val="tx1"/>
              </a:solidFill>
              <a:prstDash val="solid"/>
            </a:ln>
          </c:spPr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23.56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D5-4033-A2C0-12B0C9E98292}"/>
            </c:ext>
          </c:extLst>
        </c:ser>
        <c:dLbls/>
        <c:gapDepth val="0"/>
        <c:shape val="box"/>
        <c:axId val="65934464"/>
        <c:axId val="65936000"/>
        <c:axId val="0"/>
      </c:bar3DChart>
      <c:catAx>
        <c:axId val="65934464"/>
        <c:scaling>
          <c:orientation val="minMax"/>
        </c:scaling>
        <c:axPos val="b"/>
        <c:numFmt formatCode="General" sourceLinked="1"/>
        <c:tickLblPos val="low"/>
        <c:spPr>
          <a:ln w="44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33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936000"/>
        <c:crosses val="autoZero"/>
        <c:auto val="1"/>
        <c:lblAlgn val="ctr"/>
        <c:lblOffset val="100"/>
        <c:tickLblSkip val="1"/>
        <c:tickMarkSkip val="1"/>
      </c:catAx>
      <c:valAx>
        <c:axId val="65936000"/>
        <c:scaling>
          <c:orientation val="minMax"/>
        </c:scaling>
        <c:axPos val="l"/>
        <c:majorGridlines>
          <c:spPr>
            <a:ln w="4489">
              <a:solidFill>
                <a:schemeClr val="tx1"/>
              </a:solidFill>
              <a:prstDash val="solid"/>
            </a:ln>
          </c:spPr>
        </c:majorGridlines>
        <c:numFmt formatCode="#,##0.00&quot;р.&quot;" sourceLinked="0"/>
        <c:tickLblPos val="nextTo"/>
        <c:spPr>
          <a:ln w="44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33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934464"/>
        <c:crosses val="autoZero"/>
        <c:crossBetween val="between"/>
        <c:majorUnit val="20"/>
      </c:valAx>
      <c:spPr>
        <a:noFill/>
        <a:ln w="35908">
          <a:noFill/>
        </a:ln>
      </c:spPr>
    </c:plotArea>
    <c:legend>
      <c:legendPos val="r"/>
      <c:layout>
        <c:manualLayout>
          <c:xMode val="edge"/>
          <c:yMode val="edge"/>
          <c:x val="0.86631944444444453"/>
          <c:y val="0.36979166666666674"/>
          <c:w val="0.10275357969374288"/>
          <c:h val="0.24920745603696637"/>
        </c:manualLayout>
      </c:layout>
      <c:spPr>
        <a:noFill/>
        <a:ln w="4489">
          <a:solidFill>
            <a:schemeClr val="tx1"/>
          </a:solidFill>
          <a:prstDash val="solid"/>
        </a:ln>
      </c:spPr>
      <c:txPr>
        <a:bodyPr/>
        <a:lstStyle/>
        <a:p>
          <a:pPr>
            <a:defRPr sz="2142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33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69DB6-7D81-4BB0-8299-6416DBAA9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E0C8-B0D5-41CC-AB69-52660F88F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8095-B9CD-477B-9745-7196EFD44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B763-43EE-4936-AB0D-5C5E652520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B3F5-CE2F-48EF-8980-389B022DD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4353-7C1E-4F95-990F-66D81DFA5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79C6-C7F2-41DE-9C29-C3F3CFBF7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10-5BD9-4FE3-BB32-E33C8D47D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47AB-D353-4934-A6E0-0B080B4C5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FA91-515C-4170-B892-C12561239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6BED4F-3DFB-4247-8DC0-928B83AF6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DF415F-36D7-4349-8C55-5EDD5354B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Освещаем </a:t>
            </a:r>
            <a:r>
              <a:rPr lang="ru-RU" dirty="0" smtClean="0"/>
              <a:t>квартиру- </a:t>
            </a:r>
            <a:r>
              <a:rPr lang="ru-RU" dirty="0" smtClean="0"/>
              <a:t>бережем природу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Выполнили студенты</a:t>
            </a:r>
          </a:p>
          <a:p>
            <a:r>
              <a:rPr lang="ru-RU" dirty="0" smtClean="0"/>
              <a:t>ГПОУ ЯО «Ярославского автомеханического колледжа»</a:t>
            </a:r>
          </a:p>
          <a:p>
            <a:r>
              <a:rPr lang="ru-RU" dirty="0" smtClean="0"/>
              <a:t>Березин А.В, Березкин А.Н., Соколов А.С.</a:t>
            </a:r>
          </a:p>
          <a:p>
            <a:r>
              <a:rPr lang="ru-RU" dirty="0" smtClean="0"/>
              <a:t>Руководитель проекта Ларина В.Д., Скворцова С.А.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998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/>
              <a:t>Основываясь на проведенном эксперименте:</a:t>
            </a:r>
          </a:p>
          <a:p>
            <a:pPr>
              <a:lnSpc>
                <a:spcPct val="90000"/>
              </a:lnSpc>
            </a:pPr>
            <a:r>
              <a:rPr lang="ru-RU" dirty="0"/>
              <a:t>Оценить преимущества и недостатки разных типов осветительных приборов.</a:t>
            </a:r>
          </a:p>
          <a:p>
            <a:pPr>
              <a:lnSpc>
                <a:spcPct val="90000"/>
              </a:lnSpc>
            </a:pPr>
            <a:r>
              <a:rPr lang="ru-RU" dirty="0"/>
              <a:t>Определить затраты на освящение помещений различными лампами</a:t>
            </a:r>
          </a:p>
          <a:p>
            <a:pPr>
              <a:lnSpc>
                <a:spcPct val="90000"/>
              </a:lnSpc>
            </a:pPr>
            <a:r>
              <a:rPr lang="ru-RU" dirty="0"/>
              <a:t>Сравнить затраты и выбрать наиболее экономичного типа лампы.</a:t>
            </a:r>
          </a:p>
          <a:p>
            <a:pPr>
              <a:lnSpc>
                <a:spcPct val="90000"/>
              </a:lnSpc>
            </a:pPr>
            <a:r>
              <a:rPr lang="ru-RU" dirty="0"/>
              <a:t>Посоветовать выбор наиболее качественной лампы для использования в быту.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L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509120"/>
            <a:ext cx="2808312" cy="2106234"/>
          </a:xfr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Лампы, используемые в эксперименте</a:t>
            </a:r>
          </a:p>
        </p:txBody>
      </p:sp>
      <p:pic>
        <p:nvPicPr>
          <p:cNvPr id="4" name="Содержимое 5" descr="K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509120"/>
            <a:ext cx="2873292" cy="2154969"/>
          </a:xfrm>
          <a:prstGeom prst="rect">
            <a:avLst/>
          </a:prstGeom>
        </p:spPr>
      </p:pic>
      <p:pic>
        <p:nvPicPr>
          <p:cNvPr id="5" name="Содержимое 5" descr="Svetodiodna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6737" y="4509120"/>
            <a:ext cx="2880319" cy="2160239"/>
          </a:xfrm>
          <a:prstGeom prst="rect">
            <a:avLst/>
          </a:prstGeom>
        </p:spPr>
      </p:pic>
      <p:pic>
        <p:nvPicPr>
          <p:cNvPr id="7" name="Рисунок 6" descr="gOLSdpSdVTw.jpg"/>
          <p:cNvPicPr>
            <a:picLocks noChangeAspect="1"/>
          </p:cNvPicPr>
          <p:nvPr/>
        </p:nvPicPr>
        <p:blipFill rotWithShape="1">
          <a:blip r:embed="rId5" cstate="print"/>
          <a:srcRect l="57798"/>
          <a:stretch/>
        </p:blipFill>
        <p:spPr>
          <a:xfrm>
            <a:off x="3322842" y="1398517"/>
            <a:ext cx="2232248" cy="3060340"/>
          </a:xfrm>
          <a:prstGeom prst="rect">
            <a:avLst/>
          </a:prstGeom>
        </p:spPr>
      </p:pic>
      <p:pic>
        <p:nvPicPr>
          <p:cNvPr id="8" name="Рисунок 7" descr="bnz9FHieAp8.jpg"/>
          <p:cNvPicPr>
            <a:picLocks noChangeAspect="1"/>
          </p:cNvPicPr>
          <p:nvPr/>
        </p:nvPicPr>
        <p:blipFill rotWithShape="1">
          <a:blip r:embed="rId6" cstate="print"/>
          <a:srcRect l="27826"/>
          <a:stretch/>
        </p:blipFill>
        <p:spPr>
          <a:xfrm>
            <a:off x="5858650" y="1452523"/>
            <a:ext cx="2771800" cy="2952328"/>
          </a:xfrm>
          <a:prstGeom prst="rect">
            <a:avLst/>
          </a:prstGeom>
        </p:spPr>
      </p:pic>
      <p:pic>
        <p:nvPicPr>
          <p:cNvPr id="9" name="Рисунок 8" descr="gOLSdpSdVTw.jpg">
            <a:extLst>
              <a:ext uri="{FF2B5EF4-FFF2-40B4-BE49-F238E27FC236}">
                <a16:creationId xmlns:a16="http://schemas.microsoft.com/office/drawing/2014/main" xmlns="" id="{3F5611CF-C267-4A63-BCC1-0336F362029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r="42202"/>
          <a:stretch/>
        </p:blipFill>
        <p:spPr>
          <a:xfrm>
            <a:off x="2603" y="1412776"/>
            <a:ext cx="3057229" cy="3060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924733"/>
              </p:ext>
            </p:extLst>
          </p:nvPr>
        </p:nvGraphicFramePr>
        <p:xfrm>
          <a:off x="1259632" y="404664"/>
          <a:ext cx="7444698" cy="58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55374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Окупаемость</a:t>
            </a:r>
          </a:p>
        </p:txBody>
      </p:sp>
      <p:sp>
        <p:nvSpPr>
          <p:cNvPr id="30728" name="TextBox 16"/>
          <p:cNvSpPr txBox="1">
            <a:spLocks noChangeArrowheads="1"/>
          </p:cNvSpPr>
          <p:nvPr/>
        </p:nvSpPr>
        <p:spPr bwMode="auto">
          <a:xfrm>
            <a:off x="2786050" y="2285992"/>
            <a:ext cx="368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1кВт*ч – 3,3руб.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D96906F-3908-4B86-BBF5-EEF80B54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5557931"/>
              </p:ext>
            </p:extLst>
          </p:nvPr>
        </p:nvGraphicFramePr>
        <p:xfrm>
          <a:off x="467544" y="1083484"/>
          <a:ext cx="8424936" cy="9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294">
                  <a:extLst>
                    <a:ext uri="{9D8B030D-6E8A-4147-A177-3AD203B41FA5}">
                      <a16:colId xmlns:a16="http://schemas.microsoft.com/office/drawing/2014/main" xmlns="" val="1989640968"/>
                    </a:ext>
                  </a:extLst>
                </a:gridCol>
                <a:gridCol w="2881039">
                  <a:extLst>
                    <a:ext uri="{9D8B030D-6E8A-4147-A177-3AD203B41FA5}">
                      <a16:colId xmlns:a16="http://schemas.microsoft.com/office/drawing/2014/main" xmlns="" val="914416477"/>
                    </a:ext>
                  </a:extLst>
                </a:gridCol>
                <a:gridCol w="2810603">
                  <a:extLst>
                    <a:ext uri="{9D8B030D-6E8A-4147-A177-3AD203B41FA5}">
                      <a16:colId xmlns:a16="http://schemas.microsoft.com/office/drawing/2014/main" xmlns="" val="3030564871"/>
                    </a:ext>
                  </a:extLst>
                </a:gridCol>
              </a:tblGrid>
              <a:tr h="3486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rebuchet MS" pitchFamily="34" charset="0"/>
                        </a:rPr>
                        <a:t>LED</a:t>
                      </a:r>
                      <a:endParaRPr lang="ru-RU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860180"/>
                  </a:ext>
                </a:extLst>
              </a:tr>
              <a:tr h="585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rebuchet MS" pitchFamily="34" charset="0"/>
                        </a:rPr>
                        <a:t>Мощность – 95Вт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rebuchet MS" pitchFamily="34" charset="0"/>
                        </a:rPr>
                        <a:t>Мощность – </a:t>
                      </a:r>
                      <a:r>
                        <a:rPr lang="ru-RU" dirty="0" smtClean="0">
                          <a:latin typeface="Trebuchet MS" pitchFamily="34" charset="0"/>
                        </a:rPr>
                        <a:t>20Вт</a:t>
                      </a:r>
                      <a:endParaRPr lang="ru-RU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rebuchet MS" pitchFamily="34" charset="0"/>
                        </a:rPr>
                        <a:t>Мощность – 11Вт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3817658"/>
                  </a:ext>
                </a:extLst>
              </a:tr>
            </a:tbl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65F10BE-887D-493E-9002-C29B931F4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3861069"/>
              </p:ext>
            </p:extLst>
          </p:nvPr>
        </p:nvGraphicFramePr>
        <p:xfrm>
          <a:off x="1259632" y="3113943"/>
          <a:ext cx="4602338" cy="802961"/>
        </p:xfrm>
        <a:graphic>
          <a:graphicData uri="http://schemas.openxmlformats.org/presentationml/2006/ole">
            <p:oleObj spid="_x0000_s2067" name="Формула" r:id="rId3" imgW="2235200" imgH="393700" progId="Equation.3">
              <p:embed/>
            </p:oleObj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A2617407-C1DE-4A54-A508-25A2246A21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2696851"/>
              </p:ext>
            </p:extLst>
          </p:nvPr>
        </p:nvGraphicFramePr>
        <p:xfrm>
          <a:off x="2447925" y="3975100"/>
          <a:ext cx="4249738" cy="746125"/>
        </p:xfrm>
        <a:graphic>
          <a:graphicData uri="http://schemas.openxmlformats.org/presentationml/2006/ole">
            <p:oleObj spid="_x0000_s2068" name="Формула" r:id="rId4" imgW="2222280" imgH="393480" progId="Equation.3">
              <p:embed/>
            </p:oleObj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8A796048-1B00-417F-8125-C355511ED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8295728"/>
              </p:ext>
            </p:extLst>
          </p:nvPr>
        </p:nvGraphicFramePr>
        <p:xfrm>
          <a:off x="2850768" y="4927297"/>
          <a:ext cx="4732005" cy="847215"/>
        </p:xfrm>
        <a:graphic>
          <a:graphicData uri="http://schemas.openxmlformats.org/presentationml/2006/ole">
            <p:oleObj spid="_x0000_s2069" name="Формула" r:id="rId5" imgW="2184400" imgH="393700" progId="Equation.3">
              <p:embed/>
            </p:oleObj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D692577-98F7-4DB7-B247-4A95BA8F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8206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BE4EE21-F55B-45FC-A04E-3F560C67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6683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Затраты</a:t>
            </a:r>
            <a:r>
              <a:rPr lang="ru-RU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электроэнергию</a:t>
            </a:r>
          </a:p>
        </p:txBody>
      </p:sp>
      <p:graphicFrame>
        <p:nvGraphicFramePr>
          <p:cNvPr id="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5318190"/>
              </p:ext>
            </p:extLst>
          </p:nvPr>
        </p:nvGraphicFramePr>
        <p:xfrm>
          <a:off x="424834" y="1330742"/>
          <a:ext cx="8470138" cy="487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0" name="TextBox 4"/>
          <p:cNvSpPr txBox="1">
            <a:spLocks noChangeArrowheads="1"/>
          </p:cNvSpPr>
          <p:nvPr/>
        </p:nvSpPr>
        <p:spPr bwMode="auto">
          <a:xfrm>
            <a:off x="3635896" y="1124744"/>
            <a:ext cx="12161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  </a:t>
            </a:r>
            <a:r>
              <a:rPr lang="en-US" sz="2400" dirty="0">
                <a:latin typeface="Trebuchet MS" pitchFamily="34" charset="0"/>
              </a:rPr>
              <a:t>203,47</a:t>
            </a:r>
          </a:p>
          <a:p>
            <a:endParaRPr lang="ru-RU" dirty="0">
              <a:latin typeface="Trebuchet MS" pitchFamily="34" charset="0"/>
            </a:endParaRPr>
          </a:p>
        </p:txBody>
      </p:sp>
      <p:sp>
        <p:nvSpPr>
          <p:cNvPr id="2062" name="TextBox 7"/>
          <p:cNvSpPr txBox="1">
            <a:spLocks noChangeArrowheads="1"/>
          </p:cNvSpPr>
          <p:nvPr/>
        </p:nvSpPr>
        <p:spPr bwMode="auto">
          <a:xfrm>
            <a:off x="5715008" y="4643446"/>
            <a:ext cx="113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rebuchet MS" pitchFamily="34" charset="0"/>
              </a:rPr>
              <a:t>  </a:t>
            </a:r>
            <a:r>
              <a:rPr lang="en-US" sz="2400" dirty="0" smtClean="0">
                <a:latin typeface="Trebuchet MS" pitchFamily="34" charset="0"/>
              </a:rPr>
              <a:t>23,56</a:t>
            </a:r>
            <a:endParaRPr lang="ru-RU" sz="24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:\Березин\ПЭ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929618" cy="5681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138A7C9-E50C-4FE2-BA2B-7453199D5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6179238"/>
              </p:ext>
            </p:extLst>
          </p:nvPr>
        </p:nvGraphicFramePr>
        <p:xfrm>
          <a:off x="395536" y="809445"/>
          <a:ext cx="8109735" cy="4969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1253">
                  <a:extLst>
                    <a:ext uri="{9D8B030D-6E8A-4147-A177-3AD203B41FA5}">
                      <a16:colId xmlns:a16="http://schemas.microsoft.com/office/drawing/2014/main" xmlns="" val="2149237020"/>
                    </a:ext>
                  </a:extLst>
                </a:gridCol>
                <a:gridCol w="1849494">
                  <a:extLst>
                    <a:ext uri="{9D8B030D-6E8A-4147-A177-3AD203B41FA5}">
                      <a16:colId xmlns:a16="http://schemas.microsoft.com/office/drawing/2014/main" xmlns="" val="3306612497"/>
                    </a:ext>
                  </a:extLst>
                </a:gridCol>
                <a:gridCol w="1849494">
                  <a:extLst>
                    <a:ext uri="{9D8B030D-6E8A-4147-A177-3AD203B41FA5}">
                      <a16:colId xmlns:a16="http://schemas.microsoft.com/office/drawing/2014/main" xmlns="" val="1990247601"/>
                    </a:ext>
                  </a:extLst>
                </a:gridCol>
                <a:gridCol w="1849494">
                  <a:extLst>
                    <a:ext uri="{9D8B030D-6E8A-4147-A177-3AD203B41FA5}">
                      <a16:colId xmlns:a16="http://schemas.microsoft.com/office/drawing/2014/main" xmlns="" val="1662341844"/>
                    </a:ext>
                  </a:extLst>
                </a:gridCol>
              </a:tblGrid>
              <a:tr h="2098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0383031"/>
                  </a:ext>
                </a:extLst>
              </a:tr>
              <a:tr h="37481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руб.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руб.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руб.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57908"/>
                  </a:ext>
                </a:extLst>
              </a:tr>
              <a:tr h="37481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службы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1000 ч.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10000 ч.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50000 ч.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4456141"/>
                  </a:ext>
                </a:extLst>
              </a:tr>
              <a:tr h="37481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Пульсация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15-25%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5-15%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0-5%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4866367"/>
                  </a:ext>
                </a:extLst>
              </a:tr>
              <a:tr h="37481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Потребленная электроэнергия за 655ч.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 кВт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 кВт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 кВт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4718749"/>
                  </a:ext>
                </a:extLst>
              </a:tr>
              <a:tr h="37481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замены ламп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раза в год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год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5 лет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4881781"/>
                  </a:ext>
                </a:extLst>
              </a:tr>
              <a:tr h="18741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ртути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046740"/>
                  </a:ext>
                </a:extLst>
              </a:tr>
              <a:tr h="18741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Перепад напряжения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220-240 В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220-240 В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80-280 В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1595288"/>
                  </a:ext>
                </a:extLst>
              </a:tr>
            </a:tbl>
          </a:graphicData>
        </a:graphic>
      </p:graphicFrame>
      <p:pic>
        <p:nvPicPr>
          <p:cNvPr id="4" name="Содержимое 5" descr="LN.jpg">
            <a:extLst>
              <a:ext uri="{FF2B5EF4-FFF2-40B4-BE49-F238E27FC236}">
                <a16:creationId xmlns:a16="http://schemas.microsoft.com/office/drawing/2014/main" xmlns="" id="{96CB186A-6454-4FBD-9973-DDC8D48D8B5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243841"/>
            <a:ext cx="1557004" cy="1167754"/>
          </a:xfrm>
          <a:prstGeom prst="rect">
            <a:avLst/>
          </a:prstGeom>
        </p:spPr>
      </p:pic>
      <p:pic>
        <p:nvPicPr>
          <p:cNvPr id="5" name="Содержимое 5" descr="KLL.jpg">
            <a:extLst>
              <a:ext uri="{FF2B5EF4-FFF2-40B4-BE49-F238E27FC236}">
                <a16:creationId xmlns:a16="http://schemas.microsoft.com/office/drawing/2014/main" xmlns="" id="{24DE408B-C485-4508-A414-9FA8829EE2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265028"/>
            <a:ext cx="1557005" cy="1167754"/>
          </a:xfrm>
          <a:prstGeom prst="rect">
            <a:avLst/>
          </a:prstGeom>
        </p:spPr>
      </p:pic>
      <p:pic>
        <p:nvPicPr>
          <p:cNvPr id="6" name="Содержимое 5" descr="Svetodiodnaya.jpg">
            <a:extLst>
              <a:ext uri="{FF2B5EF4-FFF2-40B4-BE49-F238E27FC236}">
                <a16:creationId xmlns:a16="http://schemas.microsoft.com/office/drawing/2014/main" xmlns="" id="{F87FBCDE-C27B-43A5-ADFB-B52AA172228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3264" y="1278711"/>
            <a:ext cx="1510510" cy="11328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27943F-8856-482A-97B2-EA463AF0633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3528" y="1417638"/>
            <a:ext cx="8320438" cy="2725742"/>
          </a:xfrm>
        </p:spPr>
        <p:txBody>
          <a:bodyPr>
            <a:noAutofit/>
          </a:bodyPr>
          <a:lstStyle/>
          <a:p>
            <a:pPr marL="109538" indent="422275" algn="just">
              <a:buNone/>
            </a:pPr>
            <a:r>
              <a:rPr lang="ru-RU" sz="3200" dirty="0" smtClean="0"/>
              <a:t>Экономия </a:t>
            </a:r>
            <a:r>
              <a:rPr lang="ru-RU" sz="3200" dirty="0"/>
              <a:t>электричества в итоге приводит к двум хорошим вещам: уменьшение эффекта глобального потепления, а также сохранение ваших сбережений в течение длительного времени.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12805A89-7899-4620-83F6-951744E0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216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Открытая</vt:lpstr>
      <vt:lpstr>Формула</vt:lpstr>
      <vt:lpstr>Освещаем квартиру- бережем природу</vt:lpstr>
      <vt:lpstr>Цели и задачи:</vt:lpstr>
      <vt:lpstr>Лампы, используемые в эксперименте</vt:lpstr>
      <vt:lpstr>Слайд 4</vt:lpstr>
      <vt:lpstr>Окупаемость</vt:lpstr>
      <vt:lpstr>Затраты на электроэнергию</vt:lpstr>
      <vt:lpstr>Слайд 7</vt:lpstr>
      <vt:lpstr>Слайд 8</vt:lpstr>
      <vt:lpstr>ВЫВОД:</vt:lpstr>
      <vt:lpstr>Спасибо за внимание!!!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Освящаем квартиру и экономим</dc:title>
  <dc:creator>XP GAME 2010</dc:creator>
  <cp:lastModifiedBy>ЯАМК</cp:lastModifiedBy>
  <cp:revision>41</cp:revision>
  <dcterms:created xsi:type="dcterms:W3CDTF">2018-12-02T18:05:13Z</dcterms:created>
  <dcterms:modified xsi:type="dcterms:W3CDTF">2018-12-10T07:23:11Z</dcterms:modified>
</cp:coreProperties>
</file>